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64" r:id="rId5"/>
    <p:sldId id="266" r:id="rId6"/>
    <p:sldId id="271" r:id="rId7"/>
    <p:sldId id="272" r:id="rId8"/>
    <p:sldId id="269" r:id="rId9"/>
    <p:sldId id="277" r:id="rId10"/>
    <p:sldId id="276" r:id="rId11"/>
    <p:sldId id="273" r:id="rId12"/>
    <p:sldId id="274" r:id="rId13"/>
    <p:sldId id="275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967" autoAdjust="0"/>
  </p:normalViewPr>
  <p:slideViewPr>
    <p:cSldViewPr snapToGrid="0" snapToObjects="1">
      <p:cViewPr varScale="1">
        <p:scale>
          <a:sx n="60" d="100"/>
          <a:sy n="60" d="100"/>
        </p:scale>
        <p:origin x="-1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E2F3-3593-E146-8FEF-52E01582774E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4B5F-08E4-8A48-A72C-7DC82FDFD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9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D99F-64DC-B047-8377-DA3FFF3B8220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71E13-210F-4B40-BD16-A2E71B879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</a:t>
            </a:r>
            <a:r>
              <a:rPr lang="en-US" baseline="0" dirty="0" smtClean="0"/>
              <a:t> or dominates the in a range below plasma frequency.</a:t>
            </a:r>
          </a:p>
          <a:p>
            <a:r>
              <a:rPr lang="en-US" baseline="0" dirty="0" smtClean="0"/>
              <a:t>Doppler shift not easily tractable.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1E13-210F-4B40-BD16-A2E71B8797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1E50-A168-B34B-86FE-3F88C54FA1E3}" type="datetime1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35BE-0D02-3243-96AC-318AAB867D78}" type="datetime1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2A14-B32B-7041-A116-EE82FC5BAC4F}" type="datetime1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BED2-C30E-8840-B9EF-BA4B80E27121}" type="datetime1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2B43-6360-AC4F-A44D-02F60FF0B6E0}" type="datetime1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D254-DAA5-3E49-B17D-BECD2BF9F9DB}" type="datetime1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060-626C-F643-B41C-2F89E732963E}" type="datetime1">
              <a:rPr lang="en-US" smtClean="0"/>
              <a:t>3/4/16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3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068B-633B-D24D-878A-FDF33C7D6061}" type="datetime1">
              <a:rPr lang="en-US" smtClean="0"/>
              <a:t>3/4/16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6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F252-8DDF-374D-886F-3FAFBC3EF51C}" type="datetime1">
              <a:rPr lang="en-US" smtClean="0"/>
              <a:t>3/4/16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6F6F-A96F-2043-8309-FB1809EBD6AA}" type="datetime1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B065-0633-5E45-B9C0-17D0E6E3480F}" type="datetime1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22C5-A5A2-D743-8567-2F33F4D56543}" type="datetime1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C69F-1E91-4441-ABD4-BF5CE49E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6306"/>
            <a:ext cx="7827174" cy="9721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 Hebrew Scholar"/>
                <a:cs typeface="Arial Hebrew Scholar"/>
              </a:rPr>
              <a:t>Spin </a:t>
            </a:r>
            <a:r>
              <a:rPr lang="en-US" b="1" dirty="0">
                <a:latin typeface="Arial Hebrew Scholar"/>
                <a:cs typeface="Arial Hebrew Scholar"/>
              </a:rPr>
              <a:t>D</a:t>
            </a:r>
            <a:r>
              <a:rPr lang="en-US" b="1" dirty="0" smtClean="0">
                <a:latin typeface="Arial Hebrew Scholar"/>
                <a:cs typeface="Arial Hebrew Scholar"/>
              </a:rPr>
              <a:t>ependent Proton </a:t>
            </a:r>
            <a:r>
              <a:rPr lang="en-US" b="1" dirty="0">
                <a:latin typeface="Arial Hebrew Scholar"/>
                <a:cs typeface="Arial Hebrew Scholar"/>
              </a:rPr>
              <a:t>N</a:t>
            </a:r>
            <a:r>
              <a:rPr lang="en-US" b="1" dirty="0" smtClean="0">
                <a:latin typeface="Arial Hebrew Scholar"/>
                <a:cs typeface="Arial Hebrew Scholar"/>
              </a:rPr>
              <a:t>oise </a:t>
            </a:r>
            <a:endParaRPr lang="en-US" b="1" dirty="0">
              <a:latin typeface="Arial Hebrew Scholar"/>
              <a:cs typeface="Arial Hebrew Scho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latin typeface="Arial Hebrew Scholar"/>
                <a:cs typeface="Arial Hebrew Scholar"/>
              </a:rPr>
              <a:t>Yuguang</a:t>
            </a:r>
            <a:r>
              <a:rPr lang="en-US" sz="2400" dirty="0" smtClean="0">
                <a:latin typeface="Arial Hebrew Scholar"/>
                <a:cs typeface="Arial Hebrew Scholar"/>
              </a:rPr>
              <a:t> Tong,</a:t>
            </a:r>
          </a:p>
          <a:p>
            <a:r>
              <a:rPr lang="en-US" sz="2400" dirty="0" smtClean="0">
                <a:latin typeface="Arial Hebrew Scholar"/>
                <a:cs typeface="Arial Hebrew Scholar"/>
              </a:rPr>
              <a:t>Marc </a:t>
            </a:r>
            <a:r>
              <a:rPr lang="en-US" sz="2400" dirty="0" err="1" smtClean="0">
                <a:latin typeface="Arial Hebrew Scholar"/>
                <a:cs typeface="Arial Hebrew Scholar"/>
              </a:rPr>
              <a:t>Pulupa</a:t>
            </a:r>
            <a:r>
              <a:rPr lang="en-US" sz="2400" dirty="0" smtClean="0">
                <a:latin typeface="Arial Hebrew Scholar"/>
                <a:cs typeface="Arial Hebrew Scholar"/>
              </a:rPr>
              <a:t>, </a:t>
            </a:r>
          </a:p>
          <a:p>
            <a:r>
              <a:rPr lang="en-US" sz="2400" dirty="0" err="1" smtClean="0">
                <a:latin typeface="Arial Hebrew Scholar"/>
                <a:cs typeface="Arial Hebrew Scholar"/>
              </a:rPr>
              <a:t>Chadi</a:t>
            </a:r>
            <a:r>
              <a:rPr lang="en-US" sz="2400" dirty="0" smtClean="0">
                <a:latin typeface="Arial Hebrew Scholar"/>
                <a:cs typeface="Arial Hebrew Scholar"/>
              </a:rPr>
              <a:t> Salem, </a:t>
            </a:r>
          </a:p>
          <a:p>
            <a:r>
              <a:rPr lang="en-US" sz="2400" dirty="0" smtClean="0">
                <a:latin typeface="Arial Hebrew Scholar"/>
                <a:cs typeface="Arial Hebrew Scholar"/>
              </a:rPr>
              <a:t>Stuart Bale</a:t>
            </a:r>
            <a:endParaRPr lang="en-US" sz="2400" dirty="0">
              <a:latin typeface="Arial Hebrew Scholar"/>
              <a:cs typeface="Arial Hebrew Scho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78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Hebrew Scholar"/>
                <a:cs typeface="Arial Hebrew Scholar"/>
              </a:rPr>
              <a:t>Case study: 1995 June 19</a:t>
            </a:r>
            <a:endParaRPr lang="en-US" sz="2800" dirty="0">
              <a:latin typeface="Arial Hebrew Scholar"/>
              <a:cs typeface="Arial Hebrew Scholar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55633"/>
            <a:ext cx="4038600" cy="387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133343"/>
            <a:ext cx="4038600" cy="3992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0808" y="-250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91" y="26018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ll_19-JUN-1995, 14:51:52.08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1" y="2133343"/>
            <a:ext cx="4062199" cy="3992820"/>
          </a:xfrm>
          <a:prstGeom prst="rect">
            <a:avLst/>
          </a:prstGeom>
        </p:spPr>
      </p:pic>
      <p:pic>
        <p:nvPicPr>
          <p:cNvPr id="13" name="Picture 12" descr="all_19-JUN-1995, 11:11:04.08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9" y="2255633"/>
            <a:ext cx="3950169" cy="38827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3601" y="1186805"/>
            <a:ext cx="783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Hebrew Scholar"/>
                <a:cs typeface="Arial Hebrew Scholar"/>
              </a:rPr>
              <a:t>Two examples of fast wind. </a:t>
            </a:r>
            <a:endParaRPr lang="en-US" sz="24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39242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Hebrew Scholar"/>
                <a:cs typeface="Arial Hebrew Scholar"/>
              </a:rPr>
              <a:t>Discussion</a:t>
            </a:r>
            <a:endParaRPr lang="en-US" sz="2800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11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201069"/>
            <a:ext cx="7271890" cy="4746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 Hebrew Scholar Light"/>
                <a:cs typeface="Arial Hebrew Scholar Light"/>
              </a:rPr>
              <a:t>Can we go beyond the qualitative argument on the agreement of the range? 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 Light"/>
                <a:cs typeface="Arial Hebrew Scholar Light"/>
              </a:rPr>
              <a:t>Angular position can be pinned down (at the start of the event). But data does not agree with a single angle nor the average. </a:t>
            </a:r>
            <a:r>
              <a:rPr lang="en-US" sz="2400" dirty="0" smtClean="0">
                <a:latin typeface="Arial Hebrew Scholar Light"/>
                <a:cs typeface="Arial Hebrew Scholar Light"/>
              </a:rPr>
              <a:t>How </a:t>
            </a:r>
            <a:r>
              <a:rPr lang="en-US" sz="2400" dirty="0" smtClean="0">
                <a:latin typeface="Arial Hebrew Scholar Light"/>
                <a:cs typeface="Arial Hebrew Scholar Light"/>
              </a:rPr>
              <a:t>was data acquired and processed? </a:t>
            </a:r>
            <a:endParaRPr lang="en-US" sz="2400" dirty="0" smtClean="0">
              <a:latin typeface="Arial Hebrew Scholar Light"/>
              <a:cs typeface="Arial Hebrew Scholar Light"/>
            </a:endParaRPr>
          </a:p>
          <a:p>
            <a:pPr algn="l"/>
            <a:endParaRPr lang="en-US" sz="2400" dirty="0">
              <a:latin typeface="Arial Hebrew Scholar Light"/>
              <a:cs typeface="Arial Hebrew Scholar Light"/>
            </a:endParaRPr>
          </a:p>
          <a:p>
            <a:pPr algn="l"/>
            <a:r>
              <a:rPr lang="en-US" sz="2400" dirty="0" smtClean="0">
                <a:latin typeface="Arial Hebrew Scholar Light"/>
                <a:cs typeface="Arial Hebrew Scholar Light"/>
              </a:rPr>
              <a:t>Solar Probe Plus: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 Light"/>
                <a:cs typeface="Arial Hebrew Scholar Light"/>
              </a:rPr>
              <a:t>S/C has large tangential speed in close pass by. 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 Light"/>
                <a:cs typeface="Arial Hebrew Scholar Light"/>
              </a:rPr>
              <a:t>Comparable to </a:t>
            </a:r>
            <a:r>
              <a:rPr lang="en-US" sz="2400" dirty="0" err="1" smtClean="0">
                <a:latin typeface="Arial Hebrew Scholar Light"/>
                <a:cs typeface="Arial Hebrew Scholar Light"/>
              </a:rPr>
              <a:t>Vsw</a:t>
            </a:r>
            <a:r>
              <a:rPr lang="en-US" sz="2400" dirty="0" smtClean="0">
                <a:latin typeface="Arial Hebrew Scholar Light"/>
                <a:cs typeface="Arial Hebrew Scholar Light"/>
              </a:rPr>
              <a:t>. 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 Light"/>
                <a:cs typeface="Arial Hebrew Scholar Light"/>
              </a:rPr>
              <a:t>No expect to see very small angle [</a:t>
            </a:r>
            <a:r>
              <a:rPr lang="en-US" sz="2400" dirty="0" err="1" smtClean="0">
                <a:latin typeface="Arial Hebrew Scholar Light"/>
                <a:cs typeface="Arial Hebrew Scholar Light"/>
              </a:rPr>
              <a:t>Vsw</a:t>
            </a:r>
            <a:r>
              <a:rPr lang="en-US" sz="2400" dirty="0" smtClean="0">
                <a:latin typeface="Arial Hebrew Scholar Light"/>
                <a:cs typeface="Arial Hebrew Scholar Light"/>
              </a:rPr>
              <a:t>, ant].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 Light"/>
                <a:cs typeface="Arial Hebrew Scholar Light"/>
              </a:rPr>
              <a:t>Antenna is short and not as thin as Wind. Shot noise may be important too.</a:t>
            </a:r>
            <a:endParaRPr lang="en-US" sz="2400" dirty="0">
              <a:latin typeface="Arial Hebrew Scholar Light"/>
              <a:cs typeface="Arial Hebrew Schola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808" y="-250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4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Hebrew Scholar"/>
                <a:cs typeface="Arial Hebrew Scholar"/>
              </a:rPr>
              <a:t>Discussion: ion acoustic wave?</a:t>
            </a:r>
            <a:endParaRPr lang="en-US" sz="2800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12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395" y="1385452"/>
            <a:ext cx="7271890" cy="411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808" y="-250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221999" y="4035927"/>
            <a:ext cx="1113542" cy="163894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plasma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26917562"/>
            <a:ext cx="10056813" cy="4022725"/>
          </a:xfrm>
          <a:prstGeom prst="rect">
            <a:avLst/>
          </a:prstGeom>
        </p:spPr>
      </p:pic>
      <p:pic>
        <p:nvPicPr>
          <p:cNvPr id="22" name="Picture 21" descr="plasma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9" y="2062785"/>
            <a:ext cx="7688797" cy="307551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4221999" y="4199821"/>
            <a:ext cx="593757" cy="93848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97093" y="5168164"/>
            <a:ext cx="4727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Hebrew"/>
                <a:cs typeface="Arial Hebrew"/>
              </a:rPr>
              <a:t>Doppler shifted ion acoustic wave?</a:t>
            </a:r>
            <a:endParaRPr lang="en-US" sz="2400" dirty="0">
              <a:latin typeface="Arial Hebrew"/>
              <a:cs typeface="Arial Hebr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7416" y="5659797"/>
            <a:ext cx="386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Hebrew Scholar Light"/>
                <a:cs typeface="Arial Hebrew Scholar Light"/>
              </a:rPr>
              <a:t>Mangeney</a:t>
            </a:r>
            <a:r>
              <a:rPr lang="en-US" dirty="0" smtClean="0">
                <a:latin typeface="Arial Hebrew Scholar Light"/>
                <a:cs typeface="Arial Hebrew Scholar Light"/>
              </a:rPr>
              <a:t> et al </a:t>
            </a:r>
            <a:r>
              <a:rPr lang="en-US" dirty="0" smtClean="0">
                <a:latin typeface="Arial Hebrew Scholar Light"/>
                <a:cs typeface="Arial Hebrew Scholar Light"/>
              </a:rPr>
              <a:t>1999, </a:t>
            </a:r>
            <a:r>
              <a:rPr lang="en-US" dirty="0" err="1" smtClean="0">
                <a:latin typeface="Arial Hebrew Scholar Light"/>
                <a:cs typeface="Arial Hebrew Scholar Light"/>
              </a:rPr>
              <a:t>Chadi</a:t>
            </a:r>
            <a:r>
              <a:rPr lang="en-US" dirty="0" smtClean="0">
                <a:latin typeface="Arial Hebrew Scholar Light"/>
                <a:cs typeface="Arial Hebrew Scholar Light"/>
              </a:rPr>
              <a:t> PhD 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Hebrew Scholar"/>
                <a:cs typeface="Arial Hebrew Scholar"/>
              </a:rPr>
              <a:t>Discussion: ion acoustic wave?</a:t>
            </a:r>
            <a:endParaRPr lang="en-US" sz="2800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13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395" y="1385452"/>
            <a:ext cx="7271890" cy="411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808" y="-250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6-03-04 at 6.3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385452"/>
            <a:ext cx="5192146" cy="4663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509" y="6012719"/>
            <a:ext cx="339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Hebrew Scholar Light"/>
                <a:cs typeface="Arial Hebrew Scholar Light"/>
              </a:rPr>
              <a:t>(Mace, </a:t>
            </a:r>
            <a:r>
              <a:rPr lang="en-US" dirty="0" err="1" smtClean="0">
                <a:latin typeface="Arial Hebrew Scholar Light"/>
                <a:cs typeface="Arial Hebrew Scholar Light"/>
              </a:rPr>
              <a:t>Hellberg</a:t>
            </a:r>
            <a:r>
              <a:rPr lang="en-US" dirty="0">
                <a:latin typeface="Arial Hebrew Scholar Light"/>
                <a:cs typeface="Arial Hebrew Scholar Light"/>
              </a:rPr>
              <a:t> </a:t>
            </a:r>
            <a:r>
              <a:rPr lang="en-US" dirty="0" smtClean="0">
                <a:latin typeface="Arial Hebrew Scholar Light"/>
                <a:cs typeface="Arial Hebrew Scholar Light"/>
              </a:rPr>
              <a:t>&amp; </a:t>
            </a:r>
            <a:r>
              <a:rPr lang="en-US" dirty="0" err="1" smtClean="0">
                <a:latin typeface="Arial Hebrew Scholar Light"/>
                <a:cs typeface="Arial Hebrew Scholar Light"/>
              </a:rPr>
              <a:t>Truemann</a:t>
            </a:r>
            <a:r>
              <a:rPr lang="en-US" dirty="0" smtClean="0">
                <a:latin typeface="Arial Hebrew Scholar Light"/>
                <a:cs typeface="Arial Hebrew Scholar Light"/>
              </a:rPr>
              <a:t> 1998) 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41" y="4199821"/>
            <a:ext cx="2336800" cy="609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76" y="2746221"/>
            <a:ext cx="2235200" cy="698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 flipV="1">
            <a:off x="4221999" y="4035927"/>
            <a:ext cx="1113542" cy="163894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48027" y="2561839"/>
            <a:ext cx="1187514" cy="184382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099702"/>
            <a:ext cx="4140200" cy="571500"/>
          </a:xfrm>
          <a:prstGeom prst="rect">
            <a:avLst/>
          </a:prstGeom>
        </p:spPr>
      </p:pic>
      <p:pic>
        <p:nvPicPr>
          <p:cNvPr id="21" name="Picture 20" descr="plasma_lin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26917562"/>
            <a:ext cx="1005681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Hebrew Scholar"/>
                <a:cs typeface="Arial Hebrew Scholar"/>
              </a:rPr>
              <a:t>Conclusion</a:t>
            </a:r>
            <a:endParaRPr lang="en-US" sz="2800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14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395" y="1385452"/>
            <a:ext cx="7271890" cy="411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808" y="-250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plasma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26917562"/>
            <a:ext cx="10056813" cy="402272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1201069"/>
            <a:ext cx="7271890" cy="411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 Hebrew Scholar Light"/>
                <a:cs typeface="Arial Hebrew Scholar Light"/>
              </a:rPr>
              <a:t>We develop a more tractable expression for ion noise for the case of arbitrary angle [V, ant].</a:t>
            </a:r>
          </a:p>
          <a:p>
            <a:pPr algn="l"/>
            <a:endParaRPr lang="en-US" sz="2400" dirty="0">
              <a:latin typeface="Arial Hebrew Scholar Light"/>
              <a:cs typeface="Arial Hebrew Scholar Light"/>
            </a:endParaRPr>
          </a:p>
          <a:p>
            <a:pPr algn="l"/>
            <a:r>
              <a:rPr lang="en-US" sz="2400" dirty="0" smtClean="0">
                <a:latin typeface="Arial Hebrew Scholar Light"/>
                <a:cs typeface="Arial Hebrew Scholar Light"/>
              </a:rPr>
              <a:t>We show that the ion noise strongly depends on the angle, which may be important for QTN fitting. We also discuss the implication for SPP.</a:t>
            </a:r>
          </a:p>
          <a:p>
            <a:pPr algn="l"/>
            <a:endParaRPr lang="en-US" sz="2400" dirty="0">
              <a:latin typeface="Arial Hebrew Scholar Light"/>
              <a:cs typeface="Arial Hebrew Scholar Light"/>
            </a:endParaRPr>
          </a:p>
          <a:p>
            <a:pPr algn="l"/>
            <a:r>
              <a:rPr lang="en-US" sz="2400" dirty="0" smtClean="0">
                <a:latin typeface="Arial Hebrew Scholar Light"/>
                <a:cs typeface="Arial Hebrew Scholar Light"/>
              </a:rPr>
              <a:t>We discuss the relation of the ion noise and ion acoustic waves. </a:t>
            </a:r>
          </a:p>
          <a:p>
            <a:pPr algn="l"/>
            <a:endParaRPr lang="en-US" sz="2400" dirty="0">
              <a:latin typeface="Arial Hebrew Scholar Light"/>
              <a:cs typeface="Arial Hebrew Scholar Light"/>
            </a:endParaRPr>
          </a:p>
          <a:p>
            <a:pPr algn="l"/>
            <a:endParaRPr lang="en-US" sz="2400" dirty="0" smtClean="0">
              <a:latin typeface="Arial Hebrew Scholar Light"/>
              <a:cs typeface="Arial Hebrew Scholar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247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Hebrew Scholar"/>
                <a:cs typeface="Arial Hebrew Scholar"/>
              </a:rPr>
              <a:t>Motivation </a:t>
            </a:r>
            <a:endParaRPr lang="en-US" sz="2800" b="1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201069"/>
            <a:ext cx="7271890" cy="4596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 Hebrew Scholar"/>
                <a:cs typeface="Arial Hebrew Scholar"/>
              </a:rPr>
              <a:t>Wind/WAVES TNR is well designed for thermal noise analysis: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"/>
                <a:cs typeface="Arial Hebrew Scholar"/>
              </a:rPr>
              <a:t>Long dipole antenna (100m tip to tip)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"/>
                <a:cs typeface="Arial Hebrew Scholar"/>
              </a:rPr>
              <a:t>Thin wire (.19mm radius)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"/>
                <a:cs typeface="Arial Hebrew Scholar"/>
              </a:rPr>
              <a:t>High resolution ( usually 4.4s, 4% log scale in frequency)</a:t>
            </a:r>
          </a:p>
          <a:p>
            <a:pPr marL="342900" indent="-342900" algn="l">
              <a:buFont typeface="Wingdings" charset="2"/>
              <a:buChar char="Ø"/>
            </a:pPr>
            <a:endParaRPr lang="en-US" sz="2400" dirty="0" smtClean="0">
              <a:latin typeface="Arial Hebrew Scholar"/>
              <a:cs typeface="Arial Hebrew Scholar"/>
            </a:endParaRPr>
          </a:p>
          <a:p>
            <a:pPr marL="342900" indent="-342900" algn="l">
              <a:buFont typeface="Wingdings" charset="2"/>
              <a:buChar char="Ø"/>
            </a:pPr>
            <a:endParaRPr lang="en-US" sz="2400" dirty="0" smtClean="0">
              <a:latin typeface="Arial Hebrew Scholar"/>
              <a:cs typeface="Arial Hebrew Scholar"/>
            </a:endParaRPr>
          </a:p>
          <a:p>
            <a:pPr algn="l"/>
            <a:r>
              <a:rPr lang="en-US" sz="2400" dirty="0" smtClean="0">
                <a:latin typeface="Arial Hebrew Scholar"/>
                <a:cs typeface="Arial Hebrew Scholar"/>
              </a:rPr>
              <a:t> Initial goal to study cold electrons in magnetic cloud</a:t>
            </a:r>
            <a:r>
              <a:rPr lang="en-US" sz="2400" dirty="0" smtClean="0">
                <a:latin typeface="Arial Hebrew Scholar"/>
                <a:cs typeface="Arial Hebrew Scholar"/>
              </a:rPr>
              <a:t>.</a:t>
            </a:r>
            <a:endParaRPr lang="en-US" sz="2400" dirty="0" smtClean="0">
              <a:latin typeface="Arial Hebrew Scholar"/>
              <a:cs typeface="Arial Hebrew Scholar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>
                <a:latin typeface="Arial Hebrew Scholar Light"/>
                <a:cs typeface="Arial Hebrew Scholar Light"/>
              </a:rPr>
              <a:t>My code too slow to do any </a:t>
            </a:r>
            <a:r>
              <a:rPr lang="en-US" sz="2400" dirty="0" smtClean="0">
                <a:latin typeface="Arial Hebrew Scholar Light"/>
                <a:cs typeface="Arial Hebrew Scholar Light"/>
              </a:rPr>
              <a:t>fit.</a:t>
            </a:r>
            <a:endParaRPr lang="en-US" sz="2400" dirty="0">
              <a:latin typeface="Arial Hebrew Scholar Light"/>
              <a:cs typeface="Arial Hebrew Scholar Light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"/>
                <a:cs typeface="Arial Hebrew Scholar"/>
              </a:rPr>
              <a:t>Calculate </a:t>
            </a:r>
            <a:r>
              <a:rPr lang="en-US" sz="2400" dirty="0" smtClean="0">
                <a:latin typeface="Arial Hebrew Scholar"/>
                <a:cs typeface="Arial Hebrew Scholar"/>
              </a:rPr>
              <a:t>QTN using Wind/3DP parameters </a:t>
            </a:r>
            <a:r>
              <a:rPr lang="en-US" sz="2000" dirty="0" smtClean="0">
                <a:latin typeface="Arial Hebrew Light"/>
                <a:cs typeface="Arial Hebrew Light"/>
              </a:rPr>
              <a:t>(Salem &amp; </a:t>
            </a:r>
            <a:r>
              <a:rPr lang="en-US" sz="2000" dirty="0" err="1" smtClean="0">
                <a:latin typeface="Arial Hebrew Light"/>
                <a:cs typeface="Arial Hebrew Light"/>
              </a:rPr>
              <a:t>Pulupa</a:t>
            </a:r>
            <a:r>
              <a:rPr lang="en-US" sz="2000" dirty="0" smtClean="0">
                <a:latin typeface="Arial Hebrew Light"/>
                <a:cs typeface="Arial Hebrew Light"/>
              </a:rPr>
              <a:t>)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400" dirty="0" smtClean="0">
                <a:latin typeface="Arial Hebrew Scholar"/>
                <a:cs typeface="Arial Hebrew Scholar"/>
              </a:rPr>
              <a:t>Calculate QTN using two-</a:t>
            </a:r>
            <a:r>
              <a:rPr lang="en-US" sz="2400" dirty="0" err="1" smtClean="0">
                <a:latin typeface="Arial Hebrew Scholar"/>
                <a:cs typeface="Arial Hebrew Scholar"/>
              </a:rPr>
              <a:t>Maxwellian</a:t>
            </a:r>
            <a:r>
              <a:rPr lang="en-US" sz="2400" dirty="0" smtClean="0">
                <a:latin typeface="Arial Hebrew Scholar"/>
                <a:cs typeface="Arial Hebrew Scholar"/>
              </a:rPr>
              <a:t> electron parameters from QTN fitting </a:t>
            </a:r>
            <a:r>
              <a:rPr lang="en-US" sz="2200" dirty="0" smtClean="0">
                <a:latin typeface="Arial Hebrew Scholar Light"/>
                <a:cs typeface="Arial Hebrew Scholar Light"/>
              </a:rPr>
              <a:t>(</a:t>
            </a:r>
            <a:r>
              <a:rPr lang="en-US" sz="2200" dirty="0" err="1" smtClean="0">
                <a:latin typeface="Arial Hebrew Scholar Light"/>
                <a:cs typeface="Arial Hebrew Scholar Light"/>
              </a:rPr>
              <a:t>Perche</a:t>
            </a:r>
            <a:r>
              <a:rPr lang="en-US" sz="2200" dirty="0" smtClean="0">
                <a:latin typeface="Arial Hebrew Scholar Light"/>
                <a:cs typeface="Arial Hebrew Scholar Light"/>
              </a:rPr>
              <a:t> &amp; Salem)</a:t>
            </a:r>
          </a:p>
          <a:p>
            <a:pPr algn="l"/>
            <a:endParaRPr lang="en-US" sz="2000" dirty="0">
              <a:latin typeface="Arial Hebrew Scholar Light"/>
              <a:cs typeface="Arial Hebrew Schola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483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Hebrew Scholar"/>
                <a:cs typeface="Arial Hebrew Scholar"/>
              </a:rPr>
              <a:t>Motivation </a:t>
            </a:r>
            <a:endParaRPr lang="en-US" sz="2800" b="1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201069"/>
            <a:ext cx="7271890" cy="411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Arial Hebrew Scholar Light"/>
                <a:cs typeface="Arial Hebrew Scholar Light"/>
              </a:rPr>
              <a:t>Observations: </a:t>
            </a:r>
          </a:p>
          <a:p>
            <a:pPr algn="l"/>
            <a:r>
              <a:rPr lang="en-US" sz="2000" dirty="0" smtClean="0">
                <a:latin typeface="Arial Hebrew Scholar Light"/>
                <a:cs typeface="Arial Hebrew Scholar Light"/>
              </a:rPr>
              <a:t>1, When TNR spectra look nice, the band C and E are smoother than A. Band A even seem to have some structure.  Is it purely statistical?</a:t>
            </a:r>
          </a:p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  <a:p>
            <a:pPr algn="l"/>
            <a:endParaRPr lang="en-US" sz="2000" dirty="0">
              <a:latin typeface="Arial Hebrew Scholar Light"/>
              <a:cs typeface="Arial Hebrew Scholar Light"/>
            </a:endParaRPr>
          </a:p>
          <a:p>
            <a:pPr algn="l"/>
            <a:r>
              <a:rPr lang="en-US" sz="2000" dirty="0" smtClean="0">
                <a:latin typeface="Arial Hebrew Scholar Light"/>
                <a:cs typeface="Arial Hebrew Scholar Light"/>
              </a:rPr>
              <a:t>2, In both comparisons, good agreement for the peak and above fp.</a:t>
            </a:r>
          </a:p>
          <a:p>
            <a:pPr algn="l"/>
            <a:r>
              <a:rPr lang="en-US" sz="2000" dirty="0" smtClean="0">
                <a:latin typeface="Arial Hebrew Scholar Light"/>
                <a:cs typeface="Arial Hebrew Scholar Light"/>
              </a:rPr>
              <a:t>Often not good agreement in the low frequency (band A).</a:t>
            </a:r>
          </a:p>
          <a:p>
            <a:pPr algn="l"/>
            <a:endParaRPr lang="en-US" sz="2000" dirty="0" smtClean="0">
              <a:latin typeface="Arial Hebrew Scholar Light"/>
              <a:cs typeface="Arial Hebrew Scholar Light"/>
            </a:endParaRPr>
          </a:p>
          <a:p>
            <a:pPr algn="l"/>
            <a:r>
              <a:rPr lang="en-US" sz="2000" dirty="0" smtClean="0">
                <a:latin typeface="Arial Hebrew Scholar Light"/>
                <a:cs typeface="Arial Hebrew Scholar Light"/>
              </a:rPr>
              <a:t>(show plots)</a:t>
            </a:r>
            <a:endParaRPr lang="en-US" sz="2000" dirty="0">
              <a:latin typeface="Arial Hebrew Scholar Light"/>
              <a:cs typeface="Arial Hebrew Scholar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64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Hebrew Scholar"/>
                <a:cs typeface="Arial Hebrew Scholar"/>
              </a:rPr>
              <a:t>Ion noise (review)</a:t>
            </a:r>
            <a:endParaRPr lang="en-US" sz="2800" b="1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8" y="1969883"/>
            <a:ext cx="5969000" cy="4699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439783"/>
            <a:ext cx="7271890" cy="66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 Hebrew Scholar"/>
                <a:cs typeface="Arial Hebrew Scholar"/>
              </a:rPr>
              <a:t>Stand assumption: linear current</a:t>
            </a:r>
            <a:endParaRPr lang="en-US" sz="2000" dirty="0">
              <a:latin typeface="Arial Hebrew Scholar Light"/>
              <a:cs typeface="Arial Hebrew Scholar Ligh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199" y="1232634"/>
            <a:ext cx="7616799" cy="545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 Hebrew Scholar"/>
                <a:cs typeface="Arial Hebrew Scholar"/>
              </a:rPr>
              <a:t>Antenna power spectrum when plasma drifts at V: </a:t>
            </a:r>
            <a:endParaRPr lang="en-US" sz="2400" b="1" dirty="0">
              <a:latin typeface="Arial Hebrew Scholar"/>
              <a:cs typeface="Arial Hebrew Scholar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8" y="6012279"/>
            <a:ext cx="5562600" cy="292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199" y="940796"/>
            <a:ext cx="212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Hebrew Scholar Light"/>
                <a:cs typeface="Arial Hebrew Scholar Light"/>
              </a:rPr>
              <a:t>(</a:t>
            </a:r>
            <a:r>
              <a:rPr lang="en-US" dirty="0" err="1">
                <a:latin typeface="Arial Hebrew Scholar Light"/>
                <a:cs typeface="Arial Hebrew Scholar Light"/>
              </a:rPr>
              <a:t>Issautier</a:t>
            </a:r>
            <a:r>
              <a:rPr lang="en-US" dirty="0">
                <a:latin typeface="Arial Hebrew Scholar Light"/>
                <a:cs typeface="Arial Hebrew Scholar Light"/>
              </a:rPr>
              <a:t> et al. 1999)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502862" y="5749187"/>
            <a:ext cx="516938" cy="236442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76080" y="5446300"/>
            <a:ext cx="141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ngle [k, ant] 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159142" y="5815632"/>
            <a:ext cx="516938" cy="236442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5411215"/>
            <a:ext cx="143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ngle [V, ant]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8" y="3256846"/>
            <a:ext cx="7404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Hebrew Scholar"/>
                <a:cs typeface="Arial Hebrew Scholar"/>
              </a:rPr>
              <a:t>Ion noise (review cont.) </a:t>
            </a:r>
            <a:endParaRPr lang="en-US" sz="2800" b="1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5</a:t>
            </a:fld>
            <a:endParaRPr lang="en-US"/>
          </a:p>
        </p:txBody>
      </p:sp>
      <p:sp>
        <p:nvSpPr>
          <p:cNvPr id="18" name="Left Bracket 17"/>
          <p:cNvSpPr/>
          <p:nvPr/>
        </p:nvSpPr>
        <p:spPr>
          <a:xfrm rot="16200000">
            <a:off x="6408939" y="1717178"/>
            <a:ext cx="203743" cy="3081979"/>
          </a:xfrm>
          <a:prstGeom prst="leftBracket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48" y="3455863"/>
            <a:ext cx="13589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35173"/>
            <a:ext cx="7404100" cy="1765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410990" y="2711528"/>
            <a:ext cx="642785" cy="1215654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7182"/>
            <a:ext cx="6781800" cy="3302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4973"/>
            <a:ext cx="3975100" cy="330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200" y="4383426"/>
            <a:ext cx="783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Hebrew Scholar"/>
                <a:cs typeface="Arial Hebrew Scholar"/>
              </a:rPr>
              <a:t>Then with clever use of </a:t>
            </a:r>
            <a:r>
              <a:rPr lang="en-US" sz="2400" dirty="0" err="1" smtClean="0">
                <a:latin typeface="Arial Hebrew Scholar"/>
                <a:cs typeface="Arial Hebrew Scholar"/>
              </a:rPr>
              <a:t>Kramers-Kronig</a:t>
            </a:r>
            <a:r>
              <a:rPr lang="en-US" sz="2400" dirty="0" smtClean="0">
                <a:latin typeface="Arial Hebrew Scholar"/>
                <a:cs typeface="Arial Hebrew Scholar"/>
              </a:rPr>
              <a:t> relation, we reduce the theta integral and get rid of the possibly singular integrand.</a:t>
            </a:r>
            <a:endParaRPr lang="en-US" sz="2400" dirty="0">
              <a:latin typeface="Arial Hebrew Scholar"/>
              <a:cs typeface="Arial Hebrew Scholar"/>
            </a:endParaRPr>
          </a:p>
          <a:p>
            <a:r>
              <a:rPr lang="en-US" sz="2400" dirty="0" smtClean="0">
                <a:latin typeface="Arial Hebrew Scholar"/>
                <a:cs typeface="Arial Hebrew Scholar"/>
              </a:rPr>
              <a:t>=&gt; 2D integral in k and phi respectively.</a:t>
            </a:r>
            <a:endParaRPr lang="en-US" sz="24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31748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Hebrew Scholar"/>
                <a:cs typeface="Arial Hebrew Scholar"/>
              </a:rPr>
              <a:t>Ion noise:  release the constraint on angle</a:t>
            </a:r>
            <a:endParaRPr lang="en-US" sz="2800" b="1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6</a:t>
            </a:fld>
            <a:endParaRPr lang="en-US"/>
          </a:p>
        </p:txBody>
      </p:sp>
      <p:sp>
        <p:nvSpPr>
          <p:cNvPr id="18" name="Left Bracket 17"/>
          <p:cNvSpPr/>
          <p:nvPr/>
        </p:nvSpPr>
        <p:spPr>
          <a:xfrm rot="16200000">
            <a:off x="6408939" y="1717178"/>
            <a:ext cx="203743" cy="3081979"/>
          </a:xfrm>
          <a:prstGeom prst="leftBracket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35173"/>
            <a:ext cx="7404100" cy="1765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410990" y="2711528"/>
            <a:ext cx="642785" cy="1215654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7182"/>
            <a:ext cx="6781800" cy="330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4973"/>
            <a:ext cx="43942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32" y="3472639"/>
            <a:ext cx="1676400" cy="330200"/>
          </a:xfrm>
          <a:prstGeom prst="rect">
            <a:avLst/>
          </a:prstGeom>
        </p:spPr>
      </p:pic>
      <p:pic>
        <p:nvPicPr>
          <p:cNvPr id="7" name="Picture 6" descr="Screen Shot 2016-03-04 at 6.15.1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4017"/>
            <a:ext cx="8388925" cy="1153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05335" y="5753704"/>
            <a:ext cx="178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Hebrew Scholar Light"/>
                <a:cs typeface="Arial Hebrew Scholar Light"/>
              </a:rPr>
              <a:t>(Tong </a:t>
            </a:r>
            <a:r>
              <a:rPr lang="en-US" dirty="0">
                <a:latin typeface="Arial Hebrew Scholar Light"/>
                <a:cs typeface="Arial Hebrew Scholar Light"/>
              </a:rPr>
              <a:t>et al. </a:t>
            </a:r>
            <a:r>
              <a:rPr lang="en-US" dirty="0" smtClean="0">
                <a:latin typeface="Arial Hebrew Scholar Light"/>
                <a:cs typeface="Arial Hebrew Scholar Light"/>
              </a:rPr>
              <a:t>2015)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7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81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Hebrew Scholar"/>
                <a:cs typeface="Arial Hebrew Scholar"/>
              </a:rPr>
              <a:t>Angular dependence of ion noise </a:t>
            </a:r>
            <a:endParaRPr lang="en-US" sz="2800" b="1" dirty="0">
              <a:latin typeface="Arial Hebrew Scholar"/>
              <a:cs typeface="Arial Hebrew Schola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260806"/>
            <a:ext cx="4038600" cy="3865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260806"/>
            <a:ext cx="4038600" cy="3865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7</a:t>
            </a:fld>
            <a:endParaRPr lang="en-US"/>
          </a:p>
        </p:txBody>
      </p:sp>
      <p:pic>
        <p:nvPicPr>
          <p:cNvPr id="16" name="Picture 15" descr="pn_angles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0806"/>
            <a:ext cx="4038325" cy="3865357"/>
          </a:xfrm>
          <a:prstGeom prst="rect">
            <a:avLst/>
          </a:prstGeom>
        </p:spPr>
      </p:pic>
      <p:pic>
        <p:nvPicPr>
          <p:cNvPr id="17" name="Picture 16" descr="pn_angles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75" y="2260806"/>
            <a:ext cx="4038325" cy="38653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417638"/>
            <a:ext cx="783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Hebrew Scholar"/>
                <a:cs typeface="Arial Hebrew Scholar"/>
              </a:rPr>
              <a:t>Strong dependence of angle [V, ant]. Also dependence on </a:t>
            </a:r>
            <a:r>
              <a:rPr lang="en-US" sz="2400" dirty="0" err="1" smtClean="0">
                <a:latin typeface="Arial Hebrew Scholar"/>
                <a:cs typeface="Arial Hebrew Scholar"/>
              </a:rPr>
              <a:t>Tp</a:t>
            </a:r>
            <a:r>
              <a:rPr lang="en-US" sz="2400" dirty="0" smtClean="0">
                <a:latin typeface="Arial Hebrew Scholar"/>
                <a:cs typeface="Arial Hebrew Scholar"/>
              </a:rPr>
              <a:t>, </a:t>
            </a:r>
            <a:r>
              <a:rPr lang="en-US" sz="2400" dirty="0" err="1" smtClean="0">
                <a:latin typeface="Arial Hebrew Scholar"/>
                <a:cs typeface="Arial Hebrew Scholar"/>
              </a:rPr>
              <a:t>Tc</a:t>
            </a:r>
            <a:r>
              <a:rPr lang="en-US" sz="2400" dirty="0" smtClean="0">
                <a:latin typeface="Arial Hebrew Scholar"/>
                <a:cs typeface="Arial Hebrew Scholar"/>
              </a:rPr>
              <a:t>, V.  </a:t>
            </a:r>
            <a:endParaRPr lang="en-US" sz="24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87265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Hebrew Scholar"/>
                <a:cs typeface="Arial Hebrew Scholar"/>
              </a:rPr>
              <a:t>Case study: 1995 June 19</a:t>
            </a:r>
            <a:endParaRPr lang="en-US" sz="2800" dirty="0">
              <a:latin typeface="Arial Hebrew Scholar"/>
              <a:cs typeface="Arial Hebrew Scholar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8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201069"/>
            <a:ext cx="7271890" cy="411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2060"/>
                </a:solidFill>
                <a:latin typeface="Arial Hebrew Scholar"/>
                <a:cs typeface="Arial Hebrew Scholar"/>
              </a:rPr>
              <a:t>Quiet solar wind with well identifiable plasma </a:t>
            </a:r>
            <a:r>
              <a:rPr lang="en-US" sz="2400" dirty="0" smtClean="0">
                <a:solidFill>
                  <a:srgbClr val="002060"/>
                </a:solidFill>
                <a:latin typeface="Arial Hebrew Scholar"/>
                <a:cs typeface="Arial Hebrew Scholar"/>
              </a:rPr>
              <a:t>peak. Contains </a:t>
            </a:r>
            <a:r>
              <a:rPr lang="en-US" sz="2400" dirty="0">
                <a:solidFill>
                  <a:srgbClr val="002060"/>
                </a:solidFill>
                <a:latin typeface="Arial Hebrew Scholar"/>
                <a:cs typeface="Arial Hebrew Scholar"/>
              </a:rPr>
              <a:t>both fast wind and slow </a:t>
            </a:r>
            <a:r>
              <a:rPr lang="en-US" sz="2400" dirty="0" smtClean="0">
                <a:solidFill>
                  <a:srgbClr val="002060"/>
                </a:solidFill>
                <a:latin typeface="Arial Hebrew Scholar"/>
                <a:cs typeface="Arial Hebrew Scholar"/>
              </a:rPr>
              <a:t>wind</a:t>
            </a:r>
          </a:p>
          <a:p>
            <a:pPr algn="l"/>
            <a:endParaRPr lang="en-US" sz="2400" dirty="0" smtClean="0">
              <a:solidFill>
                <a:srgbClr val="002060"/>
              </a:solidFill>
              <a:latin typeface="Arial Hebrew Scholar"/>
              <a:cs typeface="Arial Hebrew Scholar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Arial Hebrew Scholar"/>
                <a:cs typeface="Arial Hebrew Scholar"/>
              </a:rPr>
              <a:t>Electron density and temperature are obtained by least square fit to TNR spectra. </a:t>
            </a:r>
            <a:endParaRPr lang="en-US" sz="2400" dirty="0" smtClean="0">
              <a:latin typeface="Arial Hebrew Scholar"/>
              <a:cs typeface="Arial Hebrew Scholar"/>
            </a:endParaRPr>
          </a:p>
          <a:p>
            <a:pPr marL="342900" lvl="1" indent="-342900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 Hebrew Scholar"/>
                <a:cs typeface="Arial Hebrew Scholar"/>
              </a:rPr>
              <a:t>Assumes two isotropic </a:t>
            </a:r>
            <a:r>
              <a:rPr lang="en-US" sz="2400" dirty="0" err="1">
                <a:solidFill>
                  <a:srgbClr val="002060"/>
                </a:solidFill>
                <a:latin typeface="Arial Hebrew Scholar"/>
                <a:cs typeface="Arial Hebrew Scholar"/>
              </a:rPr>
              <a:t>Maxwellian</a:t>
            </a:r>
            <a:r>
              <a:rPr lang="en-US" sz="2400" dirty="0">
                <a:solidFill>
                  <a:srgbClr val="002060"/>
                </a:solidFill>
                <a:latin typeface="Arial Hebrew Scholar"/>
                <a:cs typeface="Arial Hebrew Scholar"/>
              </a:rPr>
              <a:t> electron populations (core and halo)</a:t>
            </a:r>
            <a:r>
              <a:rPr lang="en-US" sz="2400" dirty="0" smtClean="0">
                <a:solidFill>
                  <a:srgbClr val="002060"/>
                </a:solidFill>
                <a:latin typeface="Arial Hebrew Scholar"/>
                <a:cs typeface="Arial Hebrew Scholar"/>
              </a:rPr>
              <a:t>.</a:t>
            </a:r>
          </a:p>
          <a:p>
            <a:pPr marL="342900" lvl="1" indent="-342900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 Hebrew Scholar"/>
                <a:cs typeface="Arial Hebrew Scholar"/>
              </a:rPr>
              <a:t>Assumes that antenna is perpendicular to the solar wind velocity. </a:t>
            </a:r>
            <a:endParaRPr lang="en-US" sz="2000" dirty="0" smtClean="0">
              <a:latin typeface="Arial Hebrew Scholar Light"/>
              <a:cs typeface="Arial Hebrew Schola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808" y="-250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91" y="26018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78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Hebrew Scholar"/>
                <a:cs typeface="Arial Hebrew Scholar"/>
              </a:rPr>
              <a:t>Case study: 1995 June 19</a:t>
            </a:r>
            <a:endParaRPr lang="en-US" sz="2800" dirty="0">
              <a:latin typeface="Arial Hebrew Scholar"/>
              <a:cs typeface="Arial Hebrew Scholar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55633"/>
            <a:ext cx="4038600" cy="387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133343"/>
            <a:ext cx="4038600" cy="3992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Meudon, March 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69F-1E91-4441-ABD4-BF5CE49E395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0808" y="-2508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91" y="26018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3601" y="1186805"/>
            <a:ext cx="783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Hebrew Scholar"/>
                <a:cs typeface="Arial Hebrew Scholar"/>
              </a:rPr>
              <a:t>Two examples of slow wind. </a:t>
            </a:r>
            <a:endParaRPr lang="en-US" sz="2400" dirty="0">
              <a:latin typeface="Arial Hebrew Scholar"/>
              <a:cs typeface="Arial Hebrew Scholar"/>
            </a:endParaRPr>
          </a:p>
        </p:txBody>
      </p:sp>
      <p:pic>
        <p:nvPicPr>
          <p:cNvPr id="12" name="Picture 11" descr="all_19-JUN-1995, 07:29:58.4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9" y="2241946"/>
            <a:ext cx="3951709" cy="3884217"/>
          </a:xfrm>
          <a:prstGeom prst="rect">
            <a:avLst/>
          </a:prstGeom>
        </p:spPr>
      </p:pic>
      <p:pic>
        <p:nvPicPr>
          <p:cNvPr id="14" name="Picture 13" descr="all_19-JUN-1995, 09:57:10.4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4280"/>
            <a:ext cx="3920814" cy="38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871</Words>
  <Application>Microsoft Macintosh PowerPoint</Application>
  <PresentationFormat>On-screen Show (4:3)</PresentationFormat>
  <Paragraphs>133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Spin Dependent Proton Noise </vt:lpstr>
      <vt:lpstr>Motivation </vt:lpstr>
      <vt:lpstr>Motivation </vt:lpstr>
      <vt:lpstr>Ion noise (review)</vt:lpstr>
      <vt:lpstr>Ion noise (review cont.) </vt:lpstr>
      <vt:lpstr>Ion noise:  release the constraint on angle</vt:lpstr>
      <vt:lpstr>Angular dependence of ion noise </vt:lpstr>
      <vt:lpstr>Case study: 1995 June 19</vt:lpstr>
      <vt:lpstr>Case study: 1995 June 19</vt:lpstr>
      <vt:lpstr>Case study: 1995 June 19</vt:lpstr>
      <vt:lpstr>Discussion</vt:lpstr>
      <vt:lpstr>Discussion: ion acoustic wave?</vt:lpstr>
      <vt:lpstr>Discussion: ion acoustic wave?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dependent Proton noise </dc:title>
  <dc:creator>Y Tong</dc:creator>
  <cp:lastModifiedBy>Y Tong</cp:lastModifiedBy>
  <cp:revision>44</cp:revision>
  <dcterms:created xsi:type="dcterms:W3CDTF">2016-03-03T05:45:19Z</dcterms:created>
  <dcterms:modified xsi:type="dcterms:W3CDTF">2016-03-04T08:56:00Z</dcterms:modified>
</cp:coreProperties>
</file>